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B93"/>
    <a:srgbClr val="0432FF"/>
    <a:srgbClr val="929000"/>
    <a:srgbClr val="9437FF"/>
    <a:srgbClr val="005493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58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CF3C6-4AD9-7F47-90D1-BC132F0FEA5E}" type="datetimeFigureOut">
              <a:rPr lang="en-US" smtClean="0"/>
              <a:t>7/19/20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3E07F-D5A1-6C46-AD97-95EA7B87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2C5654-F22A-8E4F-AECF-5A0EE7105D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9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3E07F-D5A1-6C46-AD97-95EA7B8725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5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5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6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7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0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6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9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E28F-B054-AC40-8765-50910BF852D4}" type="datetimeFigureOut">
              <a:rPr lang="en-US" smtClean="0"/>
              <a:t>7/19/20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8B63-3BA5-0E4E-A938-8E6D46829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911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8918FD5E-DE90-174F-9C65-26E5709C78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33" r="-5" b="-5"/>
          <a:stretch/>
        </p:blipFill>
        <p:spPr>
          <a:xfrm>
            <a:off x="190840" y="2408269"/>
            <a:ext cx="4065694" cy="421538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493F4A1-288B-3F4F-B8B2-641D7F267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7468" y="2555297"/>
            <a:ext cx="4256532" cy="4302703"/>
          </a:xfrm>
          <a:solidFill>
            <a:schemeClr val="bg1"/>
          </a:solidFill>
          <a:ln>
            <a:noFill/>
            <a:prstDash val="sysDash"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endParaRPr lang="en-US" b="1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merican Typewriter" panose="02090604020004020304" pitchFamily="18" charset="77"/>
            </a:endParaRPr>
          </a:p>
          <a:p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merican Typewriter" panose="02090604020004020304" pitchFamily="18" charset="77"/>
              </a:rPr>
              <a:t>Panelists:</a:t>
            </a:r>
          </a:p>
          <a:p>
            <a:pPr>
              <a:lnSpc>
                <a:spcPts val="740"/>
              </a:lnSpc>
            </a:pPr>
            <a:endParaRPr lang="en-US" b="1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merican Typewriter" panose="02090604020004020304" pitchFamily="18" charset="77"/>
            </a:endParaRPr>
          </a:p>
          <a:p>
            <a:r>
              <a:rPr lang="en-US" sz="1900" dirty="0">
                <a:latin typeface="American Typewriter" panose="02090604020004020304" pitchFamily="18" charset="77"/>
              </a:rPr>
              <a:t>Ehren Werntz, PhD, LBA, BCBA-D</a:t>
            </a:r>
          </a:p>
          <a:p>
            <a:r>
              <a:rPr lang="en-US" sz="1900" dirty="0">
                <a:latin typeface="American Typewriter" panose="02090604020004020304" pitchFamily="18" charset="77"/>
              </a:rPr>
              <a:t>Evelyn Gould PhD BCBA-D LABA </a:t>
            </a:r>
          </a:p>
          <a:p>
            <a:r>
              <a:rPr lang="en-US" sz="1900" dirty="0">
                <a:latin typeface="American Typewriter" panose="02090604020004020304" pitchFamily="18" charset="77"/>
              </a:rPr>
              <a:t>Courtney Tarbox, M.S., BCBA</a:t>
            </a:r>
          </a:p>
          <a:p>
            <a:r>
              <a:rPr lang="en-US" sz="1900" dirty="0">
                <a:latin typeface="American Typewriter" panose="02090604020004020304" pitchFamily="18" charset="77"/>
              </a:rPr>
              <a:t>Joshua K. Pritchard, PhD, BCBA-D</a:t>
            </a:r>
          </a:p>
          <a:p>
            <a:r>
              <a:rPr lang="en-US" sz="1900" dirty="0">
                <a:latin typeface="American Typewriter" panose="02090604020004020304" pitchFamily="18" charset="77"/>
              </a:rPr>
              <a:t>Luisa F. Canon  PsyD, BCBA-D</a:t>
            </a:r>
          </a:p>
          <a:p>
            <a:endParaRPr lang="en-US" sz="1900" dirty="0">
              <a:latin typeface="American Typewriter" panose="02090604020004020304" pitchFamily="18" charset="77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900" dirty="0">
              <a:latin typeface="American Typewriter" panose="02090604020004020304" pitchFamily="18" charset="77"/>
            </a:endParaRPr>
          </a:p>
          <a:p>
            <a:r>
              <a:rPr lang="en-US" sz="19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merican Typewriter" panose="02090604020004020304" pitchFamily="18" charset="77"/>
              </a:rPr>
              <a:t>Chair</a:t>
            </a:r>
            <a:r>
              <a:rPr lang="en-US" sz="19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  <a:latin typeface="American Typewriter" panose="02090604020004020304" pitchFamily="18" charset="77"/>
              </a:rPr>
              <a:t>: </a:t>
            </a:r>
          </a:p>
          <a:p>
            <a:pPr>
              <a:lnSpc>
                <a:spcPts val="420"/>
              </a:lnSpc>
            </a:pPr>
            <a:endParaRPr lang="en-US" sz="1900" dirty="0">
              <a:ln>
                <a:solidFill>
                  <a:schemeClr val="tx1"/>
                </a:solidFill>
              </a:ln>
              <a:solidFill>
                <a:srgbClr val="521B93"/>
              </a:solidFill>
              <a:latin typeface="American Typewriter" panose="02090604020004020304" pitchFamily="18" charset="77"/>
            </a:endParaRPr>
          </a:p>
          <a:p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 panose="02090604020004020304" pitchFamily="18" charset="77"/>
              </a:rPr>
              <a:t>Thomas J. Falterman Jr.</a:t>
            </a:r>
          </a:p>
          <a:p>
            <a:b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 panose="02090604020004020304" pitchFamily="18" charset="77"/>
              </a:rPr>
            </a:br>
            <a:r>
              <a:rPr lang="en-US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 panose="02090604020004020304" pitchFamily="18" charset="77"/>
              </a:rPr>
              <a:t>Thomas.falterman1@louisiana.edu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EAC0B-0122-544E-8EC1-347158DD6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34349"/>
            <a:ext cx="9144000" cy="2093943"/>
          </a:xfr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i="1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Implementations of Acceptance and Commitment Therapy in the Context of Applied</a:t>
            </a:r>
            <a:br>
              <a:rPr lang="en-US" sz="3600" b="1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</a:rPr>
            </a:br>
            <a:r>
              <a:rPr lang="en-US" sz="3600" b="1" i="1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Behavior Analysis Treatment Programs</a:t>
            </a:r>
            <a:br>
              <a:rPr lang="en-US" sz="3200" b="1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</a:rPr>
            </a:br>
            <a:r>
              <a:rPr lang="en-US" sz="3200" b="1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</a:rPr>
              <a:t>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3E76F02-E66D-A046-A69A-D51F44E3F250}"/>
              </a:ext>
            </a:extLst>
          </p:cNvPr>
          <p:cNvCxnSpPr>
            <a:cxnSpLocks/>
          </p:cNvCxnSpPr>
          <p:nvPr/>
        </p:nvCxnSpPr>
        <p:spPr>
          <a:xfrm>
            <a:off x="4713667" y="2768958"/>
            <a:ext cx="0" cy="3580327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66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C16A70-A8FE-5B4E-B1EA-C539E6AA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Q1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3427F-DACC-2E40-982E-CC442B888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/>
              <a:t>The dominant model of ACT describes psychological flexibility in terms of 6 core processes—How do these inform your ABA practice? And if they don’t, is there a model that is a better fit for your work in ABA?</a:t>
            </a:r>
            <a:endParaRPr lang="en-US"/>
          </a:p>
          <a:p>
            <a:endParaRPr lang="en-US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5D89D029-3681-F346-A97C-4184B5D2F97C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7C27D39A-7B5D-014D-BD0C-DD979EE2D0FD}"/>
              </a:ext>
            </a:extLst>
          </p:cNvPr>
          <p:cNvSpPr/>
          <p:nvPr/>
        </p:nvSpPr>
        <p:spPr>
          <a:xfrm rot="16200000">
            <a:off x="8412893" y="6118479"/>
            <a:ext cx="628650" cy="850392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F608D-7D0A-864C-B99D-B8B03599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Q2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A990-9A64-4243-8130-A0261C9A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How does the ACT model benefit your practice of ABA? If possible, give an example of when ACT has allowed you to overcome a challenge in practice.</a:t>
            </a:r>
            <a:endParaRPr lang="en-US" dirty="0"/>
          </a:p>
          <a:p>
            <a:endParaRPr lang="en-US" dirty="0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735B5FA7-9D87-5944-89DD-B609FBF37564}"/>
              </a:ext>
            </a:extLst>
          </p:cNvPr>
          <p:cNvSpPr/>
          <p:nvPr/>
        </p:nvSpPr>
        <p:spPr>
          <a:xfrm rot="16200000">
            <a:off x="8412893" y="6118479"/>
            <a:ext cx="628650" cy="850392"/>
          </a:xfrm>
          <a:prstGeom prst="triangle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C422119F-9EF5-B242-BF69-A7E7E03DA0A6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F608D-7D0A-864C-B99D-B8B03599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Q3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A990-9A64-4243-8130-A0261C9A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What are some of the difficulties of using ACT in your practice. Describe your process of overcoming these obstacles.</a:t>
            </a:r>
            <a:endParaRPr lang="en-US" dirty="0"/>
          </a:p>
          <a:p>
            <a:endParaRPr lang="en-US" dirty="0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D7536134-8A4D-8A44-B8E3-7088F03E3289}"/>
              </a:ext>
            </a:extLst>
          </p:cNvPr>
          <p:cNvSpPr/>
          <p:nvPr/>
        </p:nvSpPr>
        <p:spPr>
          <a:xfrm rot="16200000">
            <a:off x="8412893" y="6118479"/>
            <a:ext cx="628650" cy="850392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ED675B32-448B-8B4A-9F33-ED14C72C8F7E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9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F608D-7D0A-864C-B99D-B8B03599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Q4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A990-9A64-4243-8130-A0261C9A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Which ACT-based treatment strategies have been the most difficult to conceptualize using the language and goals inherent to behavior analysis. Which are you most comfortable with implementing?</a:t>
            </a:r>
            <a:r>
              <a:rPr lang="en-US" dirty="0"/>
              <a:t> </a:t>
            </a: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A05D9DB-AD32-F345-BC0A-A6BD32A3F184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5601B853-FDF0-A54A-B294-A637D7F7EFE1}"/>
              </a:ext>
            </a:extLst>
          </p:cNvPr>
          <p:cNvSpPr/>
          <p:nvPr/>
        </p:nvSpPr>
        <p:spPr>
          <a:xfrm rot="16200000">
            <a:off x="8412893" y="6118479"/>
            <a:ext cx="628650" cy="850392"/>
          </a:xfrm>
          <a:prstGeom prst="triangle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6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6E2F43-29E9-49D9-91FC-E5FEFAAA7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close up of a lamp&#10;&#10;Description automatically generated">
            <a:extLst>
              <a:ext uri="{FF2B5EF4-FFF2-40B4-BE49-F238E27FC236}">
                <a16:creationId xmlns:a16="http://schemas.microsoft.com/office/drawing/2014/main" id="{A51E3D96-4C41-4EF8-831F-066FEC6DB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2320" y="4495368"/>
            <a:ext cx="3841679" cy="2362632"/>
          </a:xfrm>
          <a:custGeom>
            <a:avLst/>
            <a:gdLst/>
            <a:ahLst/>
            <a:cxnLst/>
            <a:rect l="l" t="t" r="r" b="b"/>
            <a:pathLst>
              <a:path w="5580942" h="5519103">
                <a:moveTo>
                  <a:pt x="169765" y="0"/>
                </a:moveTo>
                <a:lnTo>
                  <a:pt x="5580942" y="0"/>
                </a:lnTo>
                <a:lnTo>
                  <a:pt x="5580942" y="5519103"/>
                </a:lnTo>
                <a:lnTo>
                  <a:pt x="9100" y="5519103"/>
                </a:lnTo>
                <a:lnTo>
                  <a:pt x="0" y="5474029"/>
                </a:lnTo>
                <a:lnTo>
                  <a:pt x="0" y="169765"/>
                </a:lnTo>
                <a:cubicBezTo>
                  <a:pt x="0" y="76006"/>
                  <a:pt x="76006" y="0"/>
                  <a:pt x="169765" y="0"/>
                </a:cubicBezTo>
                <a:close/>
              </a:path>
            </a:pathLst>
          </a:custGeom>
        </p:spPr>
      </p:pic>
      <p:sp>
        <p:nvSpPr>
          <p:cNvPr id="11" name="Arc 10">
            <a:extLst>
              <a:ext uri="{FF2B5EF4-FFF2-40B4-BE49-F238E27FC236}">
                <a16:creationId xmlns:a16="http://schemas.microsoft.com/office/drawing/2014/main" id="{3BA62E19-CD42-4C09-B825-844B4943D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0409" y="587516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2F608D-7D0A-864C-B99D-B8B03599A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699" cy="1325563"/>
          </a:xfrm>
        </p:spPr>
        <p:txBody>
          <a:bodyPr>
            <a:normAutofit/>
          </a:bodyPr>
          <a:lstStyle/>
          <a:p>
            <a:r>
              <a:rPr lang="en-US" dirty="0"/>
              <a:t>Q5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A990-9A64-4243-8130-A0261C9A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79" y="2055812"/>
            <a:ext cx="4045020" cy="4351338"/>
          </a:xfrm>
        </p:spPr>
        <p:txBody>
          <a:bodyPr>
            <a:normAutofit/>
          </a:bodyPr>
          <a:lstStyle/>
          <a:p>
            <a:r>
              <a:rPr lang="en-US" b="1" dirty="0"/>
              <a:t>What advice would you give a behavior analyst who is new to ACT as an ABA intervention?</a:t>
            </a:r>
            <a:r>
              <a:rPr lang="en-US" dirty="0"/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63CC27-1C86-4653-8866-79C24C5C5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1943" y="1656147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EF92D393-AFEE-F34B-B6CE-D8DA4D67F55A}"/>
              </a:ext>
            </a:extLst>
          </p:cNvPr>
          <p:cNvSpPr/>
          <p:nvPr/>
        </p:nvSpPr>
        <p:spPr>
          <a:xfrm rot="16200000">
            <a:off x="8404478" y="6118480"/>
            <a:ext cx="628650" cy="850392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9B69A31-6754-C44B-AF50-4E4B8E1D6172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rgbClr val="521B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7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B0E420-E33E-0C45-BC69-5990C52CA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3290"/>
            <a:ext cx="4670487" cy="6112411"/>
          </a:xfrm>
        </p:spPr>
        <p:txBody>
          <a:bodyPr anchor="t">
            <a:noAutofit/>
          </a:bodyPr>
          <a:lstStyle/>
          <a:p>
            <a:pPr marL="457200" indent="-457200" algn="ctr">
              <a:lnSpc>
                <a:spcPct val="100000"/>
              </a:lnSpc>
              <a:buAutoNum type="arabicPeriod"/>
            </a:pPr>
            <a:r>
              <a:rPr lang="en-US" sz="1400" b="1" dirty="0"/>
              <a:t>ACT’s intervention targets are described through </a:t>
            </a:r>
            <a:r>
              <a:rPr lang="en-US" sz="1400" b="1" dirty="0">
                <a:solidFill>
                  <a:srgbClr val="C00000"/>
                </a:solidFill>
              </a:rPr>
              <a:t>a model of psychological flexibility</a:t>
            </a:r>
            <a:r>
              <a:rPr lang="en-US" sz="1400" b="1" dirty="0"/>
              <a:t>.</a:t>
            </a:r>
          </a:p>
          <a:p>
            <a:pPr marL="457200" indent="-457200" algn="ctr">
              <a:lnSpc>
                <a:spcPct val="100000"/>
              </a:lnSpc>
              <a:buAutoNum type="arabicPeriod"/>
            </a:pPr>
            <a:endParaRPr lang="en-US" sz="1400" b="1" dirty="0"/>
          </a:p>
          <a:p>
            <a:pPr marL="457200" indent="-457200" algn="ctr">
              <a:lnSpc>
                <a:spcPct val="100000"/>
              </a:lnSpc>
              <a:buAutoNum type="arabicPeriod" startAt="2"/>
            </a:pPr>
            <a:r>
              <a:rPr lang="en-US" sz="1400" b="1" dirty="0"/>
              <a:t>Stimulus functions are a central focus of </a:t>
            </a:r>
            <a:r>
              <a:rPr lang="en-US" sz="1400" b="1" dirty="0">
                <a:solidFill>
                  <a:srgbClr val="C00000"/>
                </a:solidFill>
              </a:rPr>
              <a:t>both ABA and ACT</a:t>
            </a:r>
            <a:r>
              <a:rPr lang="en-US" sz="1400" b="1" dirty="0"/>
              <a:t>.</a:t>
            </a:r>
          </a:p>
          <a:p>
            <a:pPr marL="457200" indent="-457200" algn="ctr">
              <a:lnSpc>
                <a:spcPct val="100000"/>
              </a:lnSpc>
              <a:buAutoNum type="arabicPeriod" startAt="2"/>
            </a:pPr>
            <a:endParaRPr lang="en-US" sz="1400" b="1" dirty="0"/>
          </a:p>
          <a:p>
            <a:pPr marL="457200" indent="-457200" algn="ctr">
              <a:lnSpc>
                <a:spcPct val="100000"/>
              </a:lnSpc>
              <a:buAutoNum type="arabicPeriod" startAt="3"/>
            </a:pPr>
            <a:r>
              <a:rPr lang="en-US" sz="1400" b="1" dirty="0"/>
              <a:t>ABA treatment programs seek to achieve </a:t>
            </a:r>
            <a:r>
              <a:rPr lang="en-US" sz="1400" b="1" dirty="0">
                <a:solidFill>
                  <a:srgbClr val="C00000"/>
                </a:solidFill>
              </a:rPr>
              <a:t>desired behavior change.</a:t>
            </a:r>
            <a:endParaRPr lang="en-US" sz="1400" b="1" dirty="0"/>
          </a:p>
          <a:p>
            <a:pPr marL="342900" indent="-342900" algn="ctr">
              <a:lnSpc>
                <a:spcPct val="100000"/>
              </a:lnSpc>
              <a:buAutoNum type="arabicPeriod" startAt="4"/>
            </a:pPr>
            <a:r>
              <a:rPr lang="en-US" sz="1400" b="1" dirty="0"/>
              <a:t>ACT might attract BCBAs because it is a </a:t>
            </a:r>
            <a:r>
              <a:rPr lang="en-US" sz="1400" b="1" dirty="0">
                <a:solidFill>
                  <a:srgbClr val="C00000"/>
                </a:solidFill>
              </a:rPr>
              <a:t>philosophically consistent way to address variables that traditional ABA strategies do not. </a:t>
            </a: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5. ACT strategies are </a:t>
            </a:r>
            <a:r>
              <a:rPr lang="en-US" sz="1400" b="1" dirty="0">
                <a:solidFill>
                  <a:srgbClr val="C00000"/>
                </a:solidFill>
              </a:rPr>
              <a:t>NOT limited to a psychotherapy format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6. ACT targets include</a:t>
            </a:r>
            <a:r>
              <a:rPr lang="en-US" sz="1400" b="1" dirty="0">
                <a:solidFill>
                  <a:srgbClr val="C00000"/>
                </a:solidFill>
              </a:rPr>
              <a:t>: observable behavior change, meaningful progress towards client goals, and the functional relationship between </a:t>
            </a:r>
            <a:r>
              <a:rPr lang="en-US" sz="1400" b="1" dirty="0" err="1">
                <a:solidFill>
                  <a:srgbClr val="C00000"/>
                </a:solidFill>
              </a:rPr>
              <a:t>provate</a:t>
            </a:r>
            <a:r>
              <a:rPr lang="en-US" sz="1400" b="1" dirty="0">
                <a:solidFill>
                  <a:srgbClr val="C00000"/>
                </a:solidFill>
              </a:rPr>
              <a:t> events and overt behaviors.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7. ACT-based intervention techniques derive largely from </a:t>
            </a:r>
            <a:r>
              <a:rPr lang="en-US" sz="1400" b="1" dirty="0">
                <a:solidFill>
                  <a:srgbClr val="C00000"/>
                </a:solidFill>
              </a:rPr>
              <a:t>Behavior Analysis</a:t>
            </a:r>
            <a:endParaRPr lang="en-US" sz="14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400" b="1" dirty="0"/>
              <a:t>8. In ABA, “Tacting” and “Manding” are characterized as </a:t>
            </a:r>
            <a:r>
              <a:rPr lang="en-US" sz="1400" b="1" dirty="0">
                <a:solidFill>
                  <a:srgbClr val="C00000"/>
                </a:solidFill>
              </a:rPr>
              <a:t>observable skill repertoires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E20B6C-8590-FB48-99B2-FEC6AFDC0DE9}"/>
              </a:ext>
            </a:extLst>
          </p:cNvPr>
          <p:cNvSpPr txBox="1">
            <a:spLocks/>
          </p:cNvSpPr>
          <p:nvPr/>
        </p:nvSpPr>
        <p:spPr>
          <a:xfrm>
            <a:off x="4572000" y="783290"/>
            <a:ext cx="4670487" cy="6112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9. The primary age group that ABA practitioners work with are </a:t>
            </a:r>
            <a:r>
              <a:rPr lang="en-US" sz="1400" b="1" dirty="0">
                <a:solidFill>
                  <a:srgbClr val="C00000"/>
                </a:solidFill>
              </a:rPr>
              <a:t>juveniles</a:t>
            </a:r>
            <a:r>
              <a:rPr lang="en-US" sz="1400" b="1" dirty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10. “Exposure” is seen as useful intervention strategy in  </a:t>
            </a:r>
            <a:r>
              <a:rPr lang="en-US" sz="1400" b="1" dirty="0">
                <a:solidFill>
                  <a:srgbClr val="C00000"/>
                </a:solidFill>
              </a:rPr>
              <a:t>both ACT &amp; ABA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11. ACT has been purported to comprise strategies </a:t>
            </a:r>
            <a:r>
              <a:rPr lang="en-US" sz="1400" b="1" dirty="0">
                <a:solidFill>
                  <a:srgbClr val="C00000"/>
                </a:solidFill>
              </a:rPr>
              <a:t>that may supplement/enhance ABA treatment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12. ACT interventions are delivered as Language-based interventions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13. ABA practitioners frequently operate in a </a:t>
            </a:r>
            <a:r>
              <a:rPr lang="en-US" sz="1400" b="1" dirty="0">
                <a:solidFill>
                  <a:srgbClr val="C00000"/>
                </a:solidFill>
              </a:rPr>
              <a:t>trial-based format</a:t>
            </a:r>
            <a:r>
              <a:rPr lang="en-US" sz="1400" b="1" dirty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14. ACT in the context of an ABA program is primarily evaluated by movement in </a:t>
            </a:r>
            <a:r>
              <a:rPr lang="en-US" sz="1400" b="1" dirty="0">
                <a:solidFill>
                  <a:srgbClr val="C00000"/>
                </a:solidFill>
              </a:rPr>
              <a:t>measurable changes in an important behavior or class of behavior</a:t>
            </a:r>
            <a:r>
              <a:rPr lang="en-US" sz="1400" b="1" dirty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b="1" dirty="0"/>
              <a:t>15. A BCBA would likely </a:t>
            </a:r>
            <a:r>
              <a:rPr lang="en-US" sz="1400" b="1" dirty="0">
                <a:solidFill>
                  <a:srgbClr val="C00000"/>
                </a:solidFill>
              </a:rPr>
              <a:t>help a parent notice thoughts and emotions that interfere with reinforcement delivery be </a:t>
            </a:r>
            <a:r>
              <a:rPr lang="en-US" sz="1400" b="1" dirty="0"/>
              <a:t>to integrate ACT into their practice.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5BBEC-CF8D-EF45-94E2-9A4E4BCA6A16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Useful Information for CEU’s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5E2F860D-30F3-3C4D-A46F-6107B6A866B7}"/>
              </a:ext>
            </a:extLst>
          </p:cNvPr>
          <p:cNvSpPr/>
          <p:nvPr/>
        </p:nvSpPr>
        <p:spPr>
          <a:xfrm rot="5400000">
            <a:off x="111781" y="-110870"/>
            <a:ext cx="628650" cy="850392"/>
          </a:xfrm>
          <a:prstGeom prst="triangle">
            <a:avLst>
              <a:gd name="adj" fmla="val 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2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464</Words>
  <Application>Microsoft Macintosh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American Typewriter</vt:lpstr>
      <vt:lpstr>Arial</vt:lpstr>
      <vt:lpstr>Calibri</vt:lpstr>
      <vt:lpstr>Calibri Light</vt:lpstr>
      <vt:lpstr>Office Theme</vt:lpstr>
      <vt:lpstr>Implementations of Acceptance and Commitment Therapy in the Context of Applied Behavior Analysis Treatment Programs  </vt:lpstr>
      <vt:lpstr>Q1</vt:lpstr>
      <vt:lpstr>Q2</vt:lpstr>
      <vt:lpstr>Q3</vt:lpstr>
      <vt:lpstr>Q4</vt:lpstr>
      <vt:lpstr>Q5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Implementations of Acceptance and Commitment Therapy in the Context of Applied Behavior Analysis Treatment Programs  </dc:title>
  <dc:creator>TJ Falterman</dc:creator>
  <cp:lastModifiedBy>TJ Falterman</cp:lastModifiedBy>
  <cp:revision>14</cp:revision>
  <dcterms:created xsi:type="dcterms:W3CDTF">2020-07-14T23:50:40Z</dcterms:created>
  <dcterms:modified xsi:type="dcterms:W3CDTF">2020-07-19T15:01:20Z</dcterms:modified>
</cp:coreProperties>
</file>